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8" r:id="rId3"/>
    <p:sldId id="263" r:id="rId4"/>
    <p:sldId id="270" r:id="rId5"/>
    <p:sldId id="272" r:id="rId6"/>
    <p:sldId id="271" r:id="rId7"/>
    <p:sldId id="269" r:id="rId8"/>
    <p:sldId id="274" r:id="rId9"/>
    <p:sldId id="275" r:id="rId10"/>
    <p:sldId id="273" r:id="rId11"/>
    <p:sldId id="267" r:id="rId12"/>
    <p:sldId id="276" r:id="rId13"/>
    <p:sldId id="279" r:id="rId14"/>
    <p:sldId id="266" r:id="rId15"/>
    <p:sldId id="262" r:id="rId16"/>
    <p:sldId id="281" r:id="rId17"/>
    <p:sldId id="278" r:id="rId18"/>
    <p:sldId id="280"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94F1D-1D79-4B93-89BD-F2D37F529691}" type="datetimeFigureOut">
              <a:rPr lang="en-CA" smtClean="0"/>
              <a:t>2024-10-27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53D8D-EBC3-4F64-9713-52536BB109EB}" type="slidenum">
              <a:rPr lang="en-CA" smtClean="0"/>
              <a:t>‹#›</a:t>
            </a:fld>
            <a:endParaRPr lang="en-CA"/>
          </a:p>
        </p:txBody>
      </p:sp>
    </p:spTree>
    <p:extLst>
      <p:ext uri="{BB962C8B-B14F-4D97-AF65-F5344CB8AC3E}">
        <p14:creationId xmlns:p14="http://schemas.microsoft.com/office/powerpoint/2010/main" val="59136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253D8D-EBC3-4F64-9713-52536BB109EB}" type="slidenum">
              <a:rPr lang="en-CA" smtClean="0"/>
              <a:t>8</a:t>
            </a:fld>
            <a:endParaRPr lang="en-CA"/>
          </a:p>
        </p:txBody>
      </p:sp>
    </p:spTree>
    <p:extLst>
      <p:ext uri="{BB962C8B-B14F-4D97-AF65-F5344CB8AC3E}">
        <p14:creationId xmlns:p14="http://schemas.microsoft.com/office/powerpoint/2010/main" val="378350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Supported</a:t>
            </a:r>
          </a:p>
        </p:txBody>
      </p:sp>
      <p:sp>
        <p:nvSpPr>
          <p:cNvPr id="4" name="Slide Number Placeholder 3"/>
          <p:cNvSpPr>
            <a:spLocks noGrp="1"/>
          </p:cNvSpPr>
          <p:nvPr>
            <p:ph type="sldNum" sz="quarter" idx="5"/>
          </p:nvPr>
        </p:nvSpPr>
        <p:spPr/>
        <p:txBody>
          <a:bodyPr/>
          <a:lstStyle/>
          <a:p>
            <a:fld id="{4F253D8D-EBC3-4F64-9713-52536BB109EB}" type="slidenum">
              <a:rPr lang="en-CA" smtClean="0"/>
              <a:t>9</a:t>
            </a:fld>
            <a:endParaRPr lang="en-CA"/>
          </a:p>
        </p:txBody>
      </p:sp>
    </p:spTree>
    <p:extLst>
      <p:ext uri="{BB962C8B-B14F-4D97-AF65-F5344CB8AC3E}">
        <p14:creationId xmlns:p14="http://schemas.microsoft.com/office/powerpoint/2010/main" val="230742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4B5C-4B9D-07F5-93E9-9FD3BA3F4F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D3A509E-6904-2260-A4AF-A5BCEE7CB4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C9E96A0-2CA9-26DB-5DE8-A812FB4EF051}"/>
              </a:ext>
            </a:extLst>
          </p:cNvPr>
          <p:cNvSpPr>
            <a:spLocks noGrp="1"/>
          </p:cNvSpPr>
          <p:nvPr>
            <p:ph type="dt" sz="half" idx="10"/>
          </p:nvPr>
        </p:nvSpPr>
        <p:spPr/>
        <p:txBody>
          <a:bodyPr/>
          <a:lstStyle/>
          <a:p>
            <a:fld id="{F01F2779-6279-49EE-9840-8DFC303568C6}" type="datetimeFigureOut">
              <a:rPr lang="en-CA" smtClean="0"/>
              <a:t>2024-10-27</a:t>
            </a:fld>
            <a:endParaRPr lang="en-CA"/>
          </a:p>
        </p:txBody>
      </p:sp>
      <p:sp>
        <p:nvSpPr>
          <p:cNvPr id="5" name="Footer Placeholder 4">
            <a:extLst>
              <a:ext uri="{FF2B5EF4-FFF2-40B4-BE49-F238E27FC236}">
                <a16:creationId xmlns:a16="http://schemas.microsoft.com/office/drawing/2014/main" id="{911F2A08-F4E9-E8B2-0C7A-87ACB0106E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9D8399-B21D-329D-FD74-A5512D7B8790}"/>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104555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FB9F-97ED-32B5-637C-4084CCFBC58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8BA0AD4-E7F7-3BDF-4F43-518B7C33C1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D5678E4-4128-6A14-DEC5-54A2B937C447}"/>
              </a:ext>
            </a:extLst>
          </p:cNvPr>
          <p:cNvSpPr>
            <a:spLocks noGrp="1"/>
          </p:cNvSpPr>
          <p:nvPr>
            <p:ph type="dt" sz="half" idx="10"/>
          </p:nvPr>
        </p:nvSpPr>
        <p:spPr/>
        <p:txBody>
          <a:bodyPr/>
          <a:lstStyle/>
          <a:p>
            <a:fld id="{F01F2779-6279-49EE-9840-8DFC303568C6}" type="datetimeFigureOut">
              <a:rPr lang="en-CA" smtClean="0"/>
              <a:t>2024-10-27</a:t>
            </a:fld>
            <a:endParaRPr lang="en-CA"/>
          </a:p>
        </p:txBody>
      </p:sp>
      <p:sp>
        <p:nvSpPr>
          <p:cNvPr id="5" name="Footer Placeholder 4">
            <a:extLst>
              <a:ext uri="{FF2B5EF4-FFF2-40B4-BE49-F238E27FC236}">
                <a16:creationId xmlns:a16="http://schemas.microsoft.com/office/drawing/2014/main" id="{54BD24A9-0650-900D-2226-E4B1DC5CD9B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FD422C2-329F-50A4-9C1A-08F674110903}"/>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174430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73838-7754-417E-BF96-C6FC47AB82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D0A61C0-1922-BD04-3B4E-26411DB416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F742785-8969-D953-12A0-6A6A706641B8}"/>
              </a:ext>
            </a:extLst>
          </p:cNvPr>
          <p:cNvSpPr>
            <a:spLocks noGrp="1"/>
          </p:cNvSpPr>
          <p:nvPr>
            <p:ph type="dt" sz="half" idx="10"/>
          </p:nvPr>
        </p:nvSpPr>
        <p:spPr/>
        <p:txBody>
          <a:bodyPr/>
          <a:lstStyle/>
          <a:p>
            <a:fld id="{F01F2779-6279-49EE-9840-8DFC303568C6}" type="datetimeFigureOut">
              <a:rPr lang="en-CA" smtClean="0"/>
              <a:t>2024-10-27</a:t>
            </a:fld>
            <a:endParaRPr lang="en-CA"/>
          </a:p>
        </p:txBody>
      </p:sp>
      <p:sp>
        <p:nvSpPr>
          <p:cNvPr id="5" name="Footer Placeholder 4">
            <a:extLst>
              <a:ext uri="{FF2B5EF4-FFF2-40B4-BE49-F238E27FC236}">
                <a16:creationId xmlns:a16="http://schemas.microsoft.com/office/drawing/2014/main" id="{EFE157DA-3D40-91A3-FB01-7BECFDCC5B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D2A7904-49BC-4C29-0BAB-86C89BE6FEFD}"/>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278350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D6E4-B668-B3BB-8166-7FDA6DF87F6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9160FE0-0832-1AF5-5D9A-0F2242D1F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FF7764-504F-CCEB-0224-6A6A866C6C8E}"/>
              </a:ext>
            </a:extLst>
          </p:cNvPr>
          <p:cNvSpPr>
            <a:spLocks noGrp="1"/>
          </p:cNvSpPr>
          <p:nvPr>
            <p:ph type="dt" sz="half" idx="10"/>
          </p:nvPr>
        </p:nvSpPr>
        <p:spPr/>
        <p:txBody>
          <a:bodyPr/>
          <a:lstStyle/>
          <a:p>
            <a:fld id="{F01F2779-6279-49EE-9840-8DFC303568C6}" type="datetimeFigureOut">
              <a:rPr lang="en-CA" smtClean="0"/>
              <a:t>2024-10-27</a:t>
            </a:fld>
            <a:endParaRPr lang="en-CA"/>
          </a:p>
        </p:txBody>
      </p:sp>
      <p:sp>
        <p:nvSpPr>
          <p:cNvPr id="5" name="Footer Placeholder 4">
            <a:extLst>
              <a:ext uri="{FF2B5EF4-FFF2-40B4-BE49-F238E27FC236}">
                <a16:creationId xmlns:a16="http://schemas.microsoft.com/office/drawing/2014/main" id="{A06FACF0-8934-7BDF-0FA2-15FDB95E12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1F06D12-95F8-F764-E5DD-D8E9DF7CD547}"/>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286911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831A-0FCD-C9CD-E33E-C2AEBD6151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90812F2-B865-1FD3-DB0E-B46C03285F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BE53C9-199A-5E93-FFB1-2E1F3C893270}"/>
              </a:ext>
            </a:extLst>
          </p:cNvPr>
          <p:cNvSpPr>
            <a:spLocks noGrp="1"/>
          </p:cNvSpPr>
          <p:nvPr>
            <p:ph type="dt" sz="half" idx="10"/>
          </p:nvPr>
        </p:nvSpPr>
        <p:spPr/>
        <p:txBody>
          <a:bodyPr/>
          <a:lstStyle/>
          <a:p>
            <a:fld id="{F01F2779-6279-49EE-9840-8DFC303568C6}" type="datetimeFigureOut">
              <a:rPr lang="en-CA" smtClean="0"/>
              <a:t>2024-10-27</a:t>
            </a:fld>
            <a:endParaRPr lang="en-CA"/>
          </a:p>
        </p:txBody>
      </p:sp>
      <p:sp>
        <p:nvSpPr>
          <p:cNvPr id="5" name="Footer Placeholder 4">
            <a:extLst>
              <a:ext uri="{FF2B5EF4-FFF2-40B4-BE49-F238E27FC236}">
                <a16:creationId xmlns:a16="http://schemas.microsoft.com/office/drawing/2014/main" id="{3F711313-B8BB-79C9-8F7C-86612F46A1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E816904-7F08-86B3-2A6B-1671FF6B1D1F}"/>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1347266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34C0-5A13-197E-2481-C1664206D59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E7FAD34-DE50-8DB8-C8BA-6210AEF15B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DABF3A9-F25A-6451-13A5-F3BB76303B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5B002CE-758F-BB74-61CA-5320B7B1EE0E}"/>
              </a:ext>
            </a:extLst>
          </p:cNvPr>
          <p:cNvSpPr>
            <a:spLocks noGrp="1"/>
          </p:cNvSpPr>
          <p:nvPr>
            <p:ph type="dt" sz="half" idx="10"/>
          </p:nvPr>
        </p:nvSpPr>
        <p:spPr/>
        <p:txBody>
          <a:bodyPr/>
          <a:lstStyle/>
          <a:p>
            <a:fld id="{F01F2779-6279-49EE-9840-8DFC303568C6}" type="datetimeFigureOut">
              <a:rPr lang="en-CA" smtClean="0"/>
              <a:t>2024-10-27</a:t>
            </a:fld>
            <a:endParaRPr lang="en-CA"/>
          </a:p>
        </p:txBody>
      </p:sp>
      <p:sp>
        <p:nvSpPr>
          <p:cNvPr id="6" name="Footer Placeholder 5">
            <a:extLst>
              <a:ext uri="{FF2B5EF4-FFF2-40B4-BE49-F238E27FC236}">
                <a16:creationId xmlns:a16="http://schemas.microsoft.com/office/drawing/2014/main" id="{BA191502-4F07-0918-A47D-EF79055382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8A90E8F-3DD6-3212-7957-F2BEACDE8868}"/>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260959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A83C-E1BF-5A7E-ADD7-E5723B025A2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50CEA03-3D7F-2A3F-C518-C7CF8B96FB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01AFD2-563E-4317-358D-31FF51E4D0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0ADB715-A315-99E0-1E40-B0D7FB7509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481ABC-F338-5B4C-CA28-4009062753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A5695B1-A949-2340-382D-133082CF5E73}"/>
              </a:ext>
            </a:extLst>
          </p:cNvPr>
          <p:cNvSpPr>
            <a:spLocks noGrp="1"/>
          </p:cNvSpPr>
          <p:nvPr>
            <p:ph type="dt" sz="half" idx="10"/>
          </p:nvPr>
        </p:nvSpPr>
        <p:spPr/>
        <p:txBody>
          <a:bodyPr/>
          <a:lstStyle/>
          <a:p>
            <a:fld id="{F01F2779-6279-49EE-9840-8DFC303568C6}" type="datetimeFigureOut">
              <a:rPr lang="en-CA" smtClean="0"/>
              <a:t>2024-10-27</a:t>
            </a:fld>
            <a:endParaRPr lang="en-CA"/>
          </a:p>
        </p:txBody>
      </p:sp>
      <p:sp>
        <p:nvSpPr>
          <p:cNvPr id="8" name="Footer Placeholder 7">
            <a:extLst>
              <a:ext uri="{FF2B5EF4-FFF2-40B4-BE49-F238E27FC236}">
                <a16:creationId xmlns:a16="http://schemas.microsoft.com/office/drawing/2014/main" id="{D5BF0D94-F881-D3D8-9E3B-887FF37F364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96EF087-F224-F20D-EDF0-1074AE948AC3}"/>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386703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0AF5-7544-2408-EC06-A870FEE77A5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56A0C9C-8C41-6BCF-2D4A-626CDAE78E9F}"/>
              </a:ext>
            </a:extLst>
          </p:cNvPr>
          <p:cNvSpPr>
            <a:spLocks noGrp="1"/>
          </p:cNvSpPr>
          <p:nvPr>
            <p:ph type="dt" sz="half" idx="10"/>
          </p:nvPr>
        </p:nvSpPr>
        <p:spPr/>
        <p:txBody>
          <a:bodyPr/>
          <a:lstStyle/>
          <a:p>
            <a:fld id="{F01F2779-6279-49EE-9840-8DFC303568C6}" type="datetimeFigureOut">
              <a:rPr lang="en-CA" smtClean="0"/>
              <a:t>2024-10-27</a:t>
            </a:fld>
            <a:endParaRPr lang="en-CA"/>
          </a:p>
        </p:txBody>
      </p:sp>
      <p:sp>
        <p:nvSpPr>
          <p:cNvPr id="4" name="Footer Placeholder 3">
            <a:extLst>
              <a:ext uri="{FF2B5EF4-FFF2-40B4-BE49-F238E27FC236}">
                <a16:creationId xmlns:a16="http://schemas.microsoft.com/office/drawing/2014/main" id="{A75683BD-58C3-B45F-C522-AF38897C160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A6818EB-0828-EB5A-CCDC-BA0A2D4FD19B}"/>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274523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1A9D0-0AB5-7322-080A-D78A3EA74493}"/>
              </a:ext>
            </a:extLst>
          </p:cNvPr>
          <p:cNvSpPr>
            <a:spLocks noGrp="1"/>
          </p:cNvSpPr>
          <p:nvPr>
            <p:ph type="dt" sz="half" idx="10"/>
          </p:nvPr>
        </p:nvSpPr>
        <p:spPr/>
        <p:txBody>
          <a:bodyPr/>
          <a:lstStyle/>
          <a:p>
            <a:fld id="{F01F2779-6279-49EE-9840-8DFC303568C6}" type="datetimeFigureOut">
              <a:rPr lang="en-CA" smtClean="0"/>
              <a:t>2024-10-27</a:t>
            </a:fld>
            <a:endParaRPr lang="en-CA"/>
          </a:p>
        </p:txBody>
      </p:sp>
      <p:sp>
        <p:nvSpPr>
          <p:cNvPr id="3" name="Footer Placeholder 2">
            <a:extLst>
              <a:ext uri="{FF2B5EF4-FFF2-40B4-BE49-F238E27FC236}">
                <a16:creationId xmlns:a16="http://schemas.microsoft.com/office/drawing/2014/main" id="{0369698A-4EDE-AD17-F8D5-D8E669508EA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3EBE257-904A-2493-C8BC-F0E06C71CB56}"/>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274832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B94B-2F28-E374-83E9-69548C909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679DD9B-68E7-D74A-7910-B818AA55C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41B018-FF84-E37D-E3C8-85D2708F9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AEE2ED-F83E-7093-AE27-E4BB9EEAC4E1}"/>
              </a:ext>
            </a:extLst>
          </p:cNvPr>
          <p:cNvSpPr>
            <a:spLocks noGrp="1"/>
          </p:cNvSpPr>
          <p:nvPr>
            <p:ph type="dt" sz="half" idx="10"/>
          </p:nvPr>
        </p:nvSpPr>
        <p:spPr/>
        <p:txBody>
          <a:bodyPr/>
          <a:lstStyle/>
          <a:p>
            <a:fld id="{F01F2779-6279-49EE-9840-8DFC303568C6}" type="datetimeFigureOut">
              <a:rPr lang="en-CA" smtClean="0"/>
              <a:t>2024-10-27</a:t>
            </a:fld>
            <a:endParaRPr lang="en-CA"/>
          </a:p>
        </p:txBody>
      </p:sp>
      <p:sp>
        <p:nvSpPr>
          <p:cNvPr id="6" name="Footer Placeholder 5">
            <a:extLst>
              <a:ext uri="{FF2B5EF4-FFF2-40B4-BE49-F238E27FC236}">
                <a16:creationId xmlns:a16="http://schemas.microsoft.com/office/drawing/2014/main" id="{110D8F57-578D-BFCC-3F46-29012E7B2F0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0675EEE-47B6-7493-7468-83E6323175C9}"/>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3289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4B31-D460-32CE-6942-1D3F05480B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4EDFB5A-F11A-9854-D556-D14C9E9E8B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33354EA-7127-1142-D36B-0597D14F2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962FB-AF8C-C467-EE4A-EF6D3955BC3B}"/>
              </a:ext>
            </a:extLst>
          </p:cNvPr>
          <p:cNvSpPr>
            <a:spLocks noGrp="1"/>
          </p:cNvSpPr>
          <p:nvPr>
            <p:ph type="dt" sz="half" idx="10"/>
          </p:nvPr>
        </p:nvSpPr>
        <p:spPr/>
        <p:txBody>
          <a:bodyPr/>
          <a:lstStyle/>
          <a:p>
            <a:fld id="{F01F2779-6279-49EE-9840-8DFC303568C6}" type="datetimeFigureOut">
              <a:rPr lang="en-CA" smtClean="0"/>
              <a:t>2024-10-27</a:t>
            </a:fld>
            <a:endParaRPr lang="en-CA"/>
          </a:p>
        </p:txBody>
      </p:sp>
      <p:sp>
        <p:nvSpPr>
          <p:cNvPr id="6" name="Footer Placeholder 5">
            <a:extLst>
              <a:ext uri="{FF2B5EF4-FFF2-40B4-BE49-F238E27FC236}">
                <a16:creationId xmlns:a16="http://schemas.microsoft.com/office/drawing/2014/main" id="{85366892-5AD5-306F-94DF-5A12FB27C33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1791289-2837-DED7-FAE5-5B6EABE83D96}"/>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255033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CE601D-97B6-01F5-6C06-C97F8E939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2779DD7-4CAE-2E72-3FB0-30D98C7EDA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92A702A-837C-431F-A5E8-A2342DCDD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F2779-6279-49EE-9840-8DFC303568C6}" type="datetimeFigureOut">
              <a:rPr lang="en-CA" smtClean="0"/>
              <a:t>2024-10-27</a:t>
            </a:fld>
            <a:endParaRPr lang="en-CA"/>
          </a:p>
        </p:txBody>
      </p:sp>
      <p:sp>
        <p:nvSpPr>
          <p:cNvPr id="5" name="Footer Placeholder 4">
            <a:extLst>
              <a:ext uri="{FF2B5EF4-FFF2-40B4-BE49-F238E27FC236}">
                <a16:creationId xmlns:a16="http://schemas.microsoft.com/office/drawing/2014/main" id="{62A574D2-9D71-983F-B41C-3D27F6349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70D0D6E-060B-7C72-C254-EC93B5BED2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B9B92-1246-4996-9D9D-FD568406FD22}" type="slidenum">
              <a:rPr lang="en-CA" smtClean="0"/>
              <a:t>‹#›</a:t>
            </a:fld>
            <a:endParaRPr lang="en-CA"/>
          </a:p>
        </p:txBody>
      </p:sp>
    </p:spTree>
    <p:extLst>
      <p:ext uri="{BB962C8B-B14F-4D97-AF65-F5344CB8AC3E}">
        <p14:creationId xmlns:p14="http://schemas.microsoft.com/office/powerpoint/2010/main" val="831039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ista.com/statistics/883118/global-lithium-ion-battery-pack-cost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tb.nrel.gov/electricity/2023/utility-scale_battery_storag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bout.bnef.com/blog/global-energy-storage-market-records-biggest-jump-y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rel.gov/news/program/2021/documenting-a-decade-of-cost-declines-for-pv-systems.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38A3-A068-6639-340C-02FC841DEC70}"/>
              </a:ext>
            </a:extLst>
          </p:cNvPr>
          <p:cNvSpPr>
            <a:spLocks noGrp="1"/>
          </p:cNvSpPr>
          <p:nvPr>
            <p:ph type="ctrTitle"/>
          </p:nvPr>
        </p:nvSpPr>
        <p:spPr/>
        <p:txBody>
          <a:bodyPr>
            <a:normAutofit fontScale="90000"/>
          </a:bodyPr>
          <a:lstStyle/>
          <a:p>
            <a:r>
              <a:rPr lang="en-CA" dirty="0"/>
              <a:t>Alberta </a:t>
            </a:r>
            <a:br>
              <a:rPr lang="en-CA" dirty="0"/>
            </a:br>
            <a:r>
              <a:rPr lang="en-CA" dirty="0"/>
              <a:t>Super Simple Grid Mix Simulator</a:t>
            </a:r>
          </a:p>
        </p:txBody>
      </p:sp>
      <p:sp>
        <p:nvSpPr>
          <p:cNvPr id="3" name="Subtitle 2">
            <a:extLst>
              <a:ext uri="{FF2B5EF4-FFF2-40B4-BE49-F238E27FC236}">
                <a16:creationId xmlns:a16="http://schemas.microsoft.com/office/drawing/2014/main" id="{96C71303-65D6-35BC-840E-50782B6FA0FE}"/>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351317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Alberta Wind Potential</a:t>
            </a:r>
          </a:p>
        </p:txBody>
      </p:sp>
      <p:pic>
        <p:nvPicPr>
          <p:cNvPr id="6" name="Picture 5">
            <a:extLst>
              <a:ext uri="{FF2B5EF4-FFF2-40B4-BE49-F238E27FC236}">
                <a16:creationId xmlns:a16="http://schemas.microsoft.com/office/drawing/2014/main" id="{D2C501DA-6052-708A-1988-7F5635E7E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025" y="0"/>
            <a:ext cx="4415590" cy="6858000"/>
          </a:xfrm>
          <a:prstGeom prst="rect">
            <a:avLst/>
          </a:prstGeom>
        </p:spPr>
      </p:pic>
      <p:sp>
        <p:nvSpPr>
          <p:cNvPr id="7" name="TextBox 6">
            <a:extLst>
              <a:ext uri="{FF2B5EF4-FFF2-40B4-BE49-F238E27FC236}">
                <a16:creationId xmlns:a16="http://schemas.microsoft.com/office/drawing/2014/main" id="{875A8D0C-F86F-126E-9E08-1ADCF8A5F0CE}"/>
              </a:ext>
            </a:extLst>
          </p:cNvPr>
          <p:cNvSpPr txBox="1"/>
          <p:nvPr/>
        </p:nvSpPr>
        <p:spPr>
          <a:xfrm>
            <a:off x="838200" y="6292820"/>
            <a:ext cx="4631615" cy="400110"/>
          </a:xfrm>
          <a:prstGeom prst="rect">
            <a:avLst/>
          </a:prstGeom>
          <a:noFill/>
        </p:spPr>
        <p:txBody>
          <a:bodyPr wrap="square" rtlCol="0">
            <a:spAutoFit/>
          </a:bodyPr>
          <a:lstStyle/>
          <a:p>
            <a:r>
              <a:rPr lang="en-CA" sz="1000" dirty="0"/>
              <a:t>Source: https://renewablesassociation.ca/wp-content/uploads/2020/09/AESO-2020-Long-termTransmissionPlan-Final_Page_33.png</a:t>
            </a:r>
          </a:p>
        </p:txBody>
      </p:sp>
    </p:spTree>
    <p:extLst>
      <p:ext uri="{BB962C8B-B14F-4D97-AF65-F5344CB8AC3E}">
        <p14:creationId xmlns:p14="http://schemas.microsoft.com/office/powerpoint/2010/main" val="76446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Lithium-ion battery pack price worldwide</a:t>
            </a:r>
          </a:p>
        </p:txBody>
      </p:sp>
      <p:pic>
        <p:nvPicPr>
          <p:cNvPr id="7" name="Content Placeholder 6">
            <a:extLst>
              <a:ext uri="{FF2B5EF4-FFF2-40B4-BE49-F238E27FC236}">
                <a16:creationId xmlns:a16="http://schemas.microsoft.com/office/drawing/2014/main" id="{062B132F-655C-BBCB-0181-813D7F25F2C4}"/>
              </a:ext>
            </a:extLst>
          </p:cNvPr>
          <p:cNvPicPr>
            <a:picLocks noGrp="1" noChangeAspect="1"/>
          </p:cNvPicPr>
          <p:nvPr>
            <p:ph idx="1"/>
          </p:nvPr>
        </p:nvPicPr>
        <p:blipFill>
          <a:blip r:embed="rId2"/>
          <a:stretch>
            <a:fillRect/>
          </a:stretch>
        </p:blipFill>
        <p:spPr>
          <a:xfrm>
            <a:off x="847078" y="1656161"/>
            <a:ext cx="7018538" cy="5068353"/>
          </a:xfrm>
        </p:spPr>
      </p:pic>
      <p:sp>
        <p:nvSpPr>
          <p:cNvPr id="8" name="TextBox 7">
            <a:extLst>
              <a:ext uri="{FF2B5EF4-FFF2-40B4-BE49-F238E27FC236}">
                <a16:creationId xmlns:a16="http://schemas.microsoft.com/office/drawing/2014/main" id="{1C52F08B-3C59-8CCB-E033-82DB164C39B3}"/>
              </a:ext>
            </a:extLst>
          </p:cNvPr>
          <p:cNvSpPr txBox="1"/>
          <p:nvPr/>
        </p:nvSpPr>
        <p:spPr>
          <a:xfrm>
            <a:off x="8455242" y="1656162"/>
            <a:ext cx="3386863" cy="2031325"/>
          </a:xfrm>
          <a:prstGeom prst="rect">
            <a:avLst/>
          </a:prstGeom>
          <a:noFill/>
        </p:spPr>
        <p:txBody>
          <a:bodyPr wrap="square" rtlCol="0">
            <a:spAutoFit/>
          </a:bodyPr>
          <a:lstStyle/>
          <a:p>
            <a:r>
              <a:rPr lang="en-CA" dirty="0"/>
              <a:t>Source: </a:t>
            </a:r>
            <a:r>
              <a:rPr lang="en-CA" dirty="0">
                <a:hlinkClick r:id="rId3"/>
              </a:rPr>
              <a:t>https://www.statista.com/statistics/883118/global-lithium-ion-battery-pack-costs/</a:t>
            </a:r>
            <a:endParaRPr lang="en-CA" dirty="0"/>
          </a:p>
          <a:p>
            <a:endParaRPr lang="en-CA" dirty="0"/>
          </a:p>
          <a:p>
            <a:endParaRPr lang="en-CA" dirty="0"/>
          </a:p>
          <a:p>
            <a:r>
              <a:rPr lang="en-CA" dirty="0"/>
              <a:t>In 2023 U.S. $/kWh</a:t>
            </a:r>
          </a:p>
        </p:txBody>
      </p:sp>
      <p:sp>
        <p:nvSpPr>
          <p:cNvPr id="9" name="TextBox 8">
            <a:extLst>
              <a:ext uri="{FF2B5EF4-FFF2-40B4-BE49-F238E27FC236}">
                <a16:creationId xmlns:a16="http://schemas.microsoft.com/office/drawing/2014/main" id="{416D64D6-DB84-6448-8F5F-9CDF1950F49A}"/>
              </a:ext>
            </a:extLst>
          </p:cNvPr>
          <p:cNvSpPr txBox="1"/>
          <p:nvPr/>
        </p:nvSpPr>
        <p:spPr>
          <a:xfrm>
            <a:off x="2254917" y="2625895"/>
            <a:ext cx="674703" cy="369332"/>
          </a:xfrm>
          <a:prstGeom prst="rect">
            <a:avLst/>
          </a:prstGeom>
          <a:noFill/>
        </p:spPr>
        <p:txBody>
          <a:bodyPr wrap="square" rtlCol="0">
            <a:spAutoFit/>
          </a:bodyPr>
          <a:lstStyle/>
          <a:p>
            <a:r>
              <a:rPr lang="en-CA" dirty="0">
                <a:solidFill>
                  <a:srgbClr val="00B050"/>
                </a:solidFill>
              </a:rPr>
              <a:t>11 %</a:t>
            </a:r>
          </a:p>
        </p:txBody>
      </p:sp>
      <p:sp>
        <p:nvSpPr>
          <p:cNvPr id="10" name="Right Brace 9">
            <a:extLst>
              <a:ext uri="{FF2B5EF4-FFF2-40B4-BE49-F238E27FC236}">
                <a16:creationId xmlns:a16="http://schemas.microsoft.com/office/drawing/2014/main" id="{FD70FDE7-C774-16C7-A5E7-B1F5D6AB2D69}"/>
              </a:ext>
            </a:extLst>
          </p:cNvPr>
          <p:cNvSpPr/>
          <p:nvPr/>
        </p:nvSpPr>
        <p:spPr>
          <a:xfrm>
            <a:off x="2201695" y="2827370"/>
            <a:ext cx="71022" cy="309901"/>
          </a:xfrm>
          <a:prstGeom prst="rightBrace">
            <a:avLst/>
          </a:prstGeom>
          <a:solidFill>
            <a:srgbClr val="00B05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ight Brace 10">
            <a:extLst>
              <a:ext uri="{FF2B5EF4-FFF2-40B4-BE49-F238E27FC236}">
                <a16:creationId xmlns:a16="http://schemas.microsoft.com/office/drawing/2014/main" id="{E39DE60D-6B6F-4146-3ADB-DA51F779ECB3}"/>
              </a:ext>
            </a:extLst>
          </p:cNvPr>
          <p:cNvSpPr/>
          <p:nvPr/>
        </p:nvSpPr>
        <p:spPr>
          <a:xfrm>
            <a:off x="2715310" y="3202554"/>
            <a:ext cx="45719" cy="705762"/>
          </a:xfrm>
          <a:prstGeom prst="rightBrace">
            <a:avLst/>
          </a:prstGeom>
          <a:solidFill>
            <a:srgbClr val="00B05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TextBox 11">
            <a:extLst>
              <a:ext uri="{FF2B5EF4-FFF2-40B4-BE49-F238E27FC236}">
                <a16:creationId xmlns:a16="http://schemas.microsoft.com/office/drawing/2014/main" id="{3F416643-38A5-68B3-C7E8-F564A2A7685D}"/>
              </a:ext>
            </a:extLst>
          </p:cNvPr>
          <p:cNvSpPr txBox="1"/>
          <p:nvPr/>
        </p:nvSpPr>
        <p:spPr>
          <a:xfrm>
            <a:off x="2814158" y="3304958"/>
            <a:ext cx="674703" cy="369332"/>
          </a:xfrm>
          <a:prstGeom prst="rect">
            <a:avLst/>
          </a:prstGeom>
          <a:noFill/>
        </p:spPr>
        <p:txBody>
          <a:bodyPr wrap="square" rtlCol="0">
            <a:spAutoFit/>
          </a:bodyPr>
          <a:lstStyle/>
          <a:p>
            <a:r>
              <a:rPr lang="en-CA" dirty="0">
                <a:solidFill>
                  <a:srgbClr val="00B050"/>
                </a:solidFill>
              </a:rPr>
              <a:t>35 %</a:t>
            </a:r>
          </a:p>
        </p:txBody>
      </p:sp>
      <p:sp>
        <p:nvSpPr>
          <p:cNvPr id="13" name="Right Brace 12">
            <a:extLst>
              <a:ext uri="{FF2B5EF4-FFF2-40B4-BE49-F238E27FC236}">
                <a16:creationId xmlns:a16="http://schemas.microsoft.com/office/drawing/2014/main" id="{4E5886D8-7684-FD5C-34A5-416DA9F95930}"/>
              </a:ext>
            </a:extLst>
          </p:cNvPr>
          <p:cNvSpPr/>
          <p:nvPr/>
        </p:nvSpPr>
        <p:spPr>
          <a:xfrm>
            <a:off x="3231473" y="4092610"/>
            <a:ext cx="53202" cy="270612"/>
          </a:xfrm>
          <a:prstGeom prst="rightBrace">
            <a:avLst/>
          </a:prstGeom>
          <a:solidFill>
            <a:srgbClr val="00B05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TextBox 13">
            <a:extLst>
              <a:ext uri="{FF2B5EF4-FFF2-40B4-BE49-F238E27FC236}">
                <a16:creationId xmlns:a16="http://schemas.microsoft.com/office/drawing/2014/main" id="{10456E8C-789F-7CDB-6797-96C4A9D664F1}"/>
              </a:ext>
            </a:extLst>
          </p:cNvPr>
          <p:cNvSpPr txBox="1"/>
          <p:nvPr/>
        </p:nvSpPr>
        <p:spPr>
          <a:xfrm>
            <a:off x="3302458" y="3983707"/>
            <a:ext cx="674703" cy="369332"/>
          </a:xfrm>
          <a:prstGeom prst="rect">
            <a:avLst/>
          </a:prstGeom>
          <a:noFill/>
        </p:spPr>
        <p:txBody>
          <a:bodyPr wrap="square" rtlCol="0">
            <a:spAutoFit/>
          </a:bodyPr>
          <a:lstStyle/>
          <a:p>
            <a:r>
              <a:rPr lang="en-CA" dirty="0">
                <a:solidFill>
                  <a:srgbClr val="00B050"/>
                </a:solidFill>
              </a:rPr>
              <a:t>23 %</a:t>
            </a:r>
          </a:p>
        </p:txBody>
      </p:sp>
      <p:sp>
        <p:nvSpPr>
          <p:cNvPr id="15" name="TextBox 14">
            <a:extLst>
              <a:ext uri="{FF2B5EF4-FFF2-40B4-BE49-F238E27FC236}">
                <a16:creationId xmlns:a16="http://schemas.microsoft.com/office/drawing/2014/main" id="{F6BC552D-9773-ACE8-04D3-981F95BB914F}"/>
              </a:ext>
            </a:extLst>
          </p:cNvPr>
          <p:cNvSpPr txBox="1"/>
          <p:nvPr/>
        </p:nvSpPr>
        <p:spPr>
          <a:xfrm>
            <a:off x="4252333" y="4375727"/>
            <a:ext cx="674703" cy="369332"/>
          </a:xfrm>
          <a:prstGeom prst="rect">
            <a:avLst/>
          </a:prstGeom>
          <a:noFill/>
        </p:spPr>
        <p:txBody>
          <a:bodyPr wrap="square" rtlCol="0">
            <a:spAutoFit/>
          </a:bodyPr>
          <a:lstStyle/>
          <a:p>
            <a:r>
              <a:rPr lang="en-CA" dirty="0">
                <a:solidFill>
                  <a:srgbClr val="00B050"/>
                </a:solidFill>
              </a:rPr>
              <a:t>18 %</a:t>
            </a:r>
          </a:p>
        </p:txBody>
      </p:sp>
      <p:sp>
        <p:nvSpPr>
          <p:cNvPr id="17" name="TextBox 16">
            <a:extLst>
              <a:ext uri="{FF2B5EF4-FFF2-40B4-BE49-F238E27FC236}">
                <a16:creationId xmlns:a16="http://schemas.microsoft.com/office/drawing/2014/main" id="{5D722010-2387-8498-EDB0-43E1007F6F6F}"/>
              </a:ext>
            </a:extLst>
          </p:cNvPr>
          <p:cNvSpPr txBox="1"/>
          <p:nvPr/>
        </p:nvSpPr>
        <p:spPr>
          <a:xfrm>
            <a:off x="4768882" y="4504246"/>
            <a:ext cx="674703" cy="369332"/>
          </a:xfrm>
          <a:prstGeom prst="rect">
            <a:avLst/>
          </a:prstGeom>
          <a:noFill/>
        </p:spPr>
        <p:txBody>
          <a:bodyPr wrap="square" rtlCol="0">
            <a:spAutoFit/>
          </a:bodyPr>
          <a:lstStyle/>
          <a:p>
            <a:r>
              <a:rPr lang="en-CA" dirty="0">
                <a:solidFill>
                  <a:srgbClr val="00B050"/>
                </a:solidFill>
              </a:rPr>
              <a:t>13 %</a:t>
            </a:r>
          </a:p>
        </p:txBody>
      </p:sp>
      <p:sp>
        <p:nvSpPr>
          <p:cNvPr id="19" name="TextBox 18">
            <a:extLst>
              <a:ext uri="{FF2B5EF4-FFF2-40B4-BE49-F238E27FC236}">
                <a16:creationId xmlns:a16="http://schemas.microsoft.com/office/drawing/2014/main" id="{BAAFBC48-29B0-8BAA-D858-1E229563477A}"/>
              </a:ext>
            </a:extLst>
          </p:cNvPr>
          <p:cNvSpPr txBox="1"/>
          <p:nvPr/>
        </p:nvSpPr>
        <p:spPr>
          <a:xfrm>
            <a:off x="5255543" y="4574457"/>
            <a:ext cx="674703" cy="369332"/>
          </a:xfrm>
          <a:prstGeom prst="rect">
            <a:avLst/>
          </a:prstGeom>
          <a:noFill/>
        </p:spPr>
        <p:txBody>
          <a:bodyPr wrap="square" rtlCol="0">
            <a:spAutoFit/>
          </a:bodyPr>
          <a:lstStyle/>
          <a:p>
            <a:r>
              <a:rPr lang="en-CA" dirty="0">
                <a:solidFill>
                  <a:srgbClr val="00B050"/>
                </a:solidFill>
              </a:rPr>
              <a:t>13 %</a:t>
            </a:r>
          </a:p>
        </p:txBody>
      </p:sp>
      <p:sp>
        <p:nvSpPr>
          <p:cNvPr id="20" name="TextBox 19">
            <a:extLst>
              <a:ext uri="{FF2B5EF4-FFF2-40B4-BE49-F238E27FC236}">
                <a16:creationId xmlns:a16="http://schemas.microsoft.com/office/drawing/2014/main" id="{6766D1AF-F33A-319B-0B60-635309AB3A5B}"/>
              </a:ext>
            </a:extLst>
          </p:cNvPr>
          <p:cNvSpPr txBox="1"/>
          <p:nvPr/>
        </p:nvSpPr>
        <p:spPr>
          <a:xfrm>
            <a:off x="5851273" y="4644668"/>
            <a:ext cx="674703" cy="369332"/>
          </a:xfrm>
          <a:prstGeom prst="rect">
            <a:avLst/>
          </a:prstGeom>
          <a:noFill/>
        </p:spPr>
        <p:txBody>
          <a:bodyPr wrap="square" rtlCol="0">
            <a:spAutoFit/>
          </a:bodyPr>
          <a:lstStyle/>
          <a:p>
            <a:r>
              <a:rPr lang="en-CA" dirty="0">
                <a:solidFill>
                  <a:srgbClr val="00B050"/>
                </a:solidFill>
              </a:rPr>
              <a:t>6 %</a:t>
            </a:r>
          </a:p>
        </p:txBody>
      </p:sp>
      <p:sp>
        <p:nvSpPr>
          <p:cNvPr id="21" name="TextBox 20">
            <a:extLst>
              <a:ext uri="{FF2B5EF4-FFF2-40B4-BE49-F238E27FC236}">
                <a16:creationId xmlns:a16="http://schemas.microsoft.com/office/drawing/2014/main" id="{D8DD2AF3-280E-DAAD-B032-05ADB2B072B6}"/>
              </a:ext>
            </a:extLst>
          </p:cNvPr>
          <p:cNvSpPr txBox="1"/>
          <p:nvPr/>
        </p:nvSpPr>
        <p:spPr>
          <a:xfrm>
            <a:off x="3790693" y="4236248"/>
            <a:ext cx="674703" cy="369332"/>
          </a:xfrm>
          <a:prstGeom prst="rect">
            <a:avLst/>
          </a:prstGeom>
          <a:noFill/>
        </p:spPr>
        <p:txBody>
          <a:bodyPr wrap="square" rtlCol="0">
            <a:spAutoFit/>
          </a:bodyPr>
          <a:lstStyle/>
          <a:p>
            <a:r>
              <a:rPr lang="en-CA" dirty="0">
                <a:solidFill>
                  <a:srgbClr val="00B050"/>
                </a:solidFill>
              </a:rPr>
              <a:t>25 %</a:t>
            </a:r>
          </a:p>
        </p:txBody>
      </p:sp>
      <p:sp>
        <p:nvSpPr>
          <p:cNvPr id="22" name="TextBox 21">
            <a:extLst>
              <a:ext uri="{FF2B5EF4-FFF2-40B4-BE49-F238E27FC236}">
                <a16:creationId xmlns:a16="http://schemas.microsoft.com/office/drawing/2014/main" id="{2C84AD65-181A-5946-197E-60A44455C364}"/>
              </a:ext>
            </a:extLst>
          </p:cNvPr>
          <p:cNvSpPr txBox="1"/>
          <p:nvPr/>
        </p:nvSpPr>
        <p:spPr>
          <a:xfrm>
            <a:off x="6337934" y="4609492"/>
            <a:ext cx="674703" cy="369332"/>
          </a:xfrm>
          <a:prstGeom prst="rect">
            <a:avLst/>
          </a:prstGeom>
          <a:noFill/>
        </p:spPr>
        <p:txBody>
          <a:bodyPr wrap="square" rtlCol="0">
            <a:spAutoFit/>
          </a:bodyPr>
          <a:lstStyle/>
          <a:p>
            <a:r>
              <a:rPr lang="en-CA" dirty="0">
                <a:solidFill>
                  <a:srgbClr val="00B050"/>
                </a:solidFill>
              </a:rPr>
              <a:t>-7 %</a:t>
            </a:r>
          </a:p>
        </p:txBody>
      </p:sp>
      <p:sp>
        <p:nvSpPr>
          <p:cNvPr id="23" name="TextBox 22">
            <a:extLst>
              <a:ext uri="{FF2B5EF4-FFF2-40B4-BE49-F238E27FC236}">
                <a16:creationId xmlns:a16="http://schemas.microsoft.com/office/drawing/2014/main" id="{7997D7C0-99CE-18BF-8F4E-011B1AEE0FE6}"/>
              </a:ext>
            </a:extLst>
          </p:cNvPr>
          <p:cNvSpPr txBox="1"/>
          <p:nvPr/>
        </p:nvSpPr>
        <p:spPr>
          <a:xfrm>
            <a:off x="6854005" y="4658370"/>
            <a:ext cx="674703" cy="369332"/>
          </a:xfrm>
          <a:prstGeom prst="rect">
            <a:avLst/>
          </a:prstGeom>
          <a:noFill/>
        </p:spPr>
        <p:txBody>
          <a:bodyPr wrap="square" rtlCol="0">
            <a:spAutoFit/>
          </a:bodyPr>
          <a:lstStyle/>
          <a:p>
            <a:r>
              <a:rPr lang="en-CA" dirty="0">
                <a:solidFill>
                  <a:srgbClr val="00B050"/>
                </a:solidFill>
              </a:rPr>
              <a:t>14 %</a:t>
            </a:r>
          </a:p>
        </p:txBody>
      </p:sp>
    </p:spTree>
    <p:extLst>
      <p:ext uri="{BB962C8B-B14F-4D97-AF65-F5344CB8AC3E}">
        <p14:creationId xmlns:p14="http://schemas.microsoft.com/office/powerpoint/2010/main" val="316642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C52F08B-3C59-8CCB-E033-82DB164C39B3}"/>
              </a:ext>
            </a:extLst>
          </p:cNvPr>
          <p:cNvSpPr txBox="1"/>
          <p:nvPr/>
        </p:nvSpPr>
        <p:spPr>
          <a:xfrm>
            <a:off x="2274515" y="6515135"/>
            <a:ext cx="7642968" cy="246221"/>
          </a:xfrm>
          <a:prstGeom prst="rect">
            <a:avLst/>
          </a:prstGeom>
          <a:noFill/>
        </p:spPr>
        <p:txBody>
          <a:bodyPr wrap="square" rtlCol="0">
            <a:spAutoFit/>
          </a:bodyPr>
          <a:lstStyle/>
          <a:p>
            <a:pPr algn="ctr"/>
            <a:r>
              <a:rPr lang="en-CA" sz="1000" dirty="0"/>
              <a:t>Source: </a:t>
            </a:r>
            <a:r>
              <a:rPr lang="en-CA" sz="1000" dirty="0">
                <a:hlinkClick r:id="rId2"/>
              </a:rPr>
              <a:t>https://atb.nrel.gov/electricity/2023/utility-scale_battery_storage</a:t>
            </a:r>
            <a:endParaRPr lang="en-CA" sz="1000" dirty="0"/>
          </a:p>
        </p:txBody>
      </p:sp>
      <p:pic>
        <p:nvPicPr>
          <p:cNvPr id="6" name="Picture 5">
            <a:extLst>
              <a:ext uri="{FF2B5EF4-FFF2-40B4-BE49-F238E27FC236}">
                <a16:creationId xmlns:a16="http://schemas.microsoft.com/office/drawing/2014/main" id="{0FE6B13A-84E5-5A52-9486-2F32CCD3DF8D}"/>
              </a:ext>
            </a:extLst>
          </p:cNvPr>
          <p:cNvPicPr>
            <a:picLocks noChangeAspect="1"/>
          </p:cNvPicPr>
          <p:nvPr/>
        </p:nvPicPr>
        <p:blipFill>
          <a:blip r:embed="rId3"/>
          <a:stretch>
            <a:fillRect/>
          </a:stretch>
        </p:blipFill>
        <p:spPr>
          <a:xfrm>
            <a:off x="2225017" y="453902"/>
            <a:ext cx="7741965" cy="5764972"/>
          </a:xfrm>
          <a:prstGeom prst="rect">
            <a:avLst/>
          </a:prstGeom>
        </p:spPr>
      </p:pic>
    </p:spTree>
    <p:extLst>
      <p:ext uri="{BB962C8B-B14F-4D97-AF65-F5344CB8AC3E}">
        <p14:creationId xmlns:p14="http://schemas.microsoft.com/office/powerpoint/2010/main" val="352957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Lithium-ion battery price worldwide</a:t>
            </a:r>
          </a:p>
        </p:txBody>
      </p:sp>
      <p:sp>
        <p:nvSpPr>
          <p:cNvPr id="8" name="TextBox 7">
            <a:extLst>
              <a:ext uri="{FF2B5EF4-FFF2-40B4-BE49-F238E27FC236}">
                <a16:creationId xmlns:a16="http://schemas.microsoft.com/office/drawing/2014/main" id="{1C52F08B-3C59-8CCB-E033-82DB164C39B3}"/>
              </a:ext>
            </a:extLst>
          </p:cNvPr>
          <p:cNvSpPr txBox="1"/>
          <p:nvPr/>
        </p:nvSpPr>
        <p:spPr>
          <a:xfrm>
            <a:off x="3277101" y="6492875"/>
            <a:ext cx="5823045" cy="246221"/>
          </a:xfrm>
          <a:prstGeom prst="rect">
            <a:avLst/>
          </a:prstGeom>
          <a:noFill/>
        </p:spPr>
        <p:txBody>
          <a:bodyPr wrap="square" rtlCol="0">
            <a:spAutoFit/>
          </a:bodyPr>
          <a:lstStyle/>
          <a:p>
            <a:r>
              <a:rPr lang="en-CA" sz="1000" dirty="0"/>
              <a:t>Source: </a:t>
            </a:r>
            <a:r>
              <a:rPr lang="en-CA" sz="1000" dirty="0">
                <a:hlinkClick r:id="rId2"/>
              </a:rPr>
              <a:t>https://about.bnef.com/blog/global-energy-storage-market-records-biggest-jump-yet/</a:t>
            </a:r>
            <a:endParaRPr lang="en-CA" sz="1000" dirty="0"/>
          </a:p>
        </p:txBody>
      </p:sp>
      <p:sp>
        <p:nvSpPr>
          <p:cNvPr id="4" name="Content Placeholder 3">
            <a:extLst>
              <a:ext uri="{FF2B5EF4-FFF2-40B4-BE49-F238E27FC236}">
                <a16:creationId xmlns:a16="http://schemas.microsoft.com/office/drawing/2014/main" id="{F49BE700-0FBD-7067-F6A8-F83ADE021046}"/>
              </a:ext>
            </a:extLst>
          </p:cNvPr>
          <p:cNvSpPr>
            <a:spLocks noGrp="1"/>
          </p:cNvSpPr>
          <p:nvPr>
            <p:ph idx="1"/>
          </p:nvPr>
        </p:nvSpPr>
        <p:spPr>
          <a:xfrm>
            <a:off x="838200" y="1690688"/>
            <a:ext cx="10515600" cy="4351338"/>
          </a:xfrm>
        </p:spPr>
        <p:txBody>
          <a:bodyPr/>
          <a:lstStyle/>
          <a:p>
            <a:pPr marL="0" indent="0">
              <a:buNone/>
            </a:pPr>
            <a:r>
              <a:rPr lang="en-CA" dirty="0"/>
              <a:t>But also in April 2024, Bloomberg NEF reports:</a:t>
            </a:r>
            <a:br>
              <a:rPr lang="en-CA" dirty="0"/>
            </a:br>
            <a:endParaRPr lang="en-CA" dirty="0"/>
          </a:p>
          <a:p>
            <a:pPr marL="0" indent="0">
              <a:buNone/>
            </a:pPr>
            <a:r>
              <a:rPr lang="en-CA" i="1" dirty="0"/>
              <a:t>“The global energy storage market almost tripled in 2023, the largest year-on-year gain on record. Growth is set against the backdrop of the lowest-ever prices, especially in China where turnkey energy storage system costs in February were 43% lower than a year ago at a record low of $115 per kilowatt-hour for two-hour energy storage systems”</a:t>
            </a:r>
          </a:p>
        </p:txBody>
      </p:sp>
    </p:spTree>
    <p:extLst>
      <p:ext uri="{BB962C8B-B14F-4D97-AF65-F5344CB8AC3E}">
        <p14:creationId xmlns:p14="http://schemas.microsoft.com/office/powerpoint/2010/main" val="115292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4F6B-DFAA-A5B3-42CC-BB16C28CA7AE}"/>
              </a:ext>
            </a:extLst>
          </p:cNvPr>
          <p:cNvSpPr>
            <a:spLocks noGrp="1"/>
          </p:cNvSpPr>
          <p:nvPr>
            <p:ph type="title"/>
          </p:nvPr>
        </p:nvSpPr>
        <p:spPr/>
        <p:txBody>
          <a:bodyPr/>
          <a:lstStyle/>
          <a:p>
            <a:r>
              <a:rPr lang="en-CA" dirty="0"/>
              <a:t>Method</a:t>
            </a:r>
          </a:p>
        </p:txBody>
      </p:sp>
      <p:sp>
        <p:nvSpPr>
          <p:cNvPr id="3" name="Content Placeholder 2">
            <a:extLst>
              <a:ext uri="{FF2B5EF4-FFF2-40B4-BE49-F238E27FC236}">
                <a16:creationId xmlns:a16="http://schemas.microsoft.com/office/drawing/2014/main" id="{096C7242-241F-00B4-4CF9-E551E02FD0EA}"/>
              </a:ext>
            </a:extLst>
          </p:cNvPr>
          <p:cNvSpPr>
            <a:spLocks noGrp="1"/>
          </p:cNvSpPr>
          <p:nvPr>
            <p:ph idx="1"/>
          </p:nvPr>
        </p:nvSpPr>
        <p:spPr/>
        <p:txBody>
          <a:bodyPr/>
          <a:lstStyle/>
          <a:p>
            <a:r>
              <a:rPr lang="en-CA" dirty="0"/>
              <a:t>Download hourly data from the Alberta Electrical Systems Operator for 2018-2023</a:t>
            </a:r>
          </a:p>
          <a:p>
            <a:pPr lvl="1"/>
            <a:r>
              <a:rPr lang="en-CA" dirty="0"/>
              <a:t>Actual load</a:t>
            </a:r>
          </a:p>
          <a:p>
            <a:pPr lvl="1"/>
            <a:r>
              <a:rPr lang="en-CA" dirty="0"/>
              <a:t>Solar PV power generation</a:t>
            </a:r>
          </a:p>
          <a:p>
            <a:pPr lvl="1"/>
            <a:r>
              <a:rPr lang="en-CA" dirty="0"/>
              <a:t>Window power generation</a:t>
            </a:r>
          </a:p>
          <a:p>
            <a:pPr lvl="1"/>
            <a:r>
              <a:rPr lang="en-CA" dirty="0"/>
              <a:t>Hydro power generation</a:t>
            </a:r>
          </a:p>
          <a:p>
            <a:r>
              <a:rPr lang="en-CA" dirty="0"/>
              <a:t>Create Excel workbook that allows us to test the effects of changing installed solar, wind and battery storage on cost and power availability</a:t>
            </a:r>
          </a:p>
        </p:txBody>
      </p:sp>
    </p:spTree>
    <p:extLst>
      <p:ext uri="{BB962C8B-B14F-4D97-AF65-F5344CB8AC3E}">
        <p14:creationId xmlns:p14="http://schemas.microsoft.com/office/powerpoint/2010/main" val="158678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624A-8F2A-FEEC-A727-A510963C3195}"/>
              </a:ext>
            </a:extLst>
          </p:cNvPr>
          <p:cNvSpPr>
            <a:spLocks noGrp="1"/>
          </p:cNvSpPr>
          <p:nvPr>
            <p:ph type="title"/>
          </p:nvPr>
        </p:nvSpPr>
        <p:spPr/>
        <p:txBody>
          <a:bodyPr/>
          <a:lstStyle/>
          <a:p>
            <a:r>
              <a:rPr lang="en-CA" dirty="0"/>
              <a:t>Caveats</a:t>
            </a:r>
          </a:p>
        </p:txBody>
      </p:sp>
      <p:sp>
        <p:nvSpPr>
          <p:cNvPr id="3" name="Content Placeholder 2">
            <a:extLst>
              <a:ext uri="{FF2B5EF4-FFF2-40B4-BE49-F238E27FC236}">
                <a16:creationId xmlns:a16="http://schemas.microsoft.com/office/drawing/2014/main" id="{31F88F3B-B0FA-BFF1-398F-0B87192292DE}"/>
              </a:ext>
            </a:extLst>
          </p:cNvPr>
          <p:cNvSpPr>
            <a:spLocks noGrp="1"/>
          </p:cNvSpPr>
          <p:nvPr>
            <p:ph idx="1"/>
          </p:nvPr>
        </p:nvSpPr>
        <p:spPr/>
        <p:txBody>
          <a:bodyPr>
            <a:normAutofit/>
          </a:bodyPr>
          <a:lstStyle/>
          <a:p>
            <a:r>
              <a:rPr lang="en-CA" b="0" i="0" dirty="0">
                <a:solidFill>
                  <a:srgbClr val="202122"/>
                </a:solidFill>
                <a:effectLst/>
                <a:highlight>
                  <a:srgbClr val="FFFFFF"/>
                </a:highlight>
                <a:latin typeface="Arial" panose="020B0604020202020204" pitchFamily="34" charset="0"/>
              </a:rPr>
              <a:t>"All models are wrong but some are useful“ – George Box</a:t>
            </a:r>
            <a:endParaRPr lang="en-CA" dirty="0"/>
          </a:p>
          <a:p>
            <a:r>
              <a:rPr lang="en-CA" dirty="0"/>
              <a:t>Modelled hydro output is based on the actual output during the periods modelled.  If the modelled scenario was happening in real life, it is possible that the hydro output would be managed differently</a:t>
            </a:r>
          </a:p>
          <a:p>
            <a:r>
              <a:rPr lang="en-CA" dirty="0"/>
              <a:t>Future installations of wind may have lower capacity factors because the best locations are probably already used.</a:t>
            </a:r>
          </a:p>
          <a:p>
            <a:r>
              <a:rPr lang="en-CA" dirty="0"/>
              <a:t>Locations of solar and wind installations may not align with existing transmission capabilities and so may require significant transmission changes.</a:t>
            </a:r>
          </a:p>
          <a:p>
            <a:pPr marL="0" indent="0">
              <a:buNone/>
            </a:pPr>
            <a:endParaRPr lang="en-CA" dirty="0"/>
          </a:p>
          <a:p>
            <a:endParaRPr lang="en-CA" dirty="0"/>
          </a:p>
        </p:txBody>
      </p:sp>
    </p:spTree>
    <p:extLst>
      <p:ext uri="{BB962C8B-B14F-4D97-AF65-F5344CB8AC3E}">
        <p14:creationId xmlns:p14="http://schemas.microsoft.com/office/powerpoint/2010/main" val="1281783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1371D-1346-4CE3-845F-D2C44F218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AC07A-691E-C589-3484-7BC8D131AC91}"/>
              </a:ext>
            </a:extLst>
          </p:cNvPr>
          <p:cNvSpPr>
            <a:spLocks noGrp="1"/>
          </p:cNvSpPr>
          <p:nvPr>
            <p:ph type="title"/>
          </p:nvPr>
        </p:nvSpPr>
        <p:spPr/>
        <p:txBody>
          <a:bodyPr/>
          <a:lstStyle/>
          <a:p>
            <a:r>
              <a:rPr lang="en-CA" dirty="0"/>
              <a:t>Model Demo</a:t>
            </a:r>
          </a:p>
        </p:txBody>
      </p:sp>
      <p:sp>
        <p:nvSpPr>
          <p:cNvPr id="3" name="Content Placeholder 2">
            <a:extLst>
              <a:ext uri="{FF2B5EF4-FFF2-40B4-BE49-F238E27FC236}">
                <a16:creationId xmlns:a16="http://schemas.microsoft.com/office/drawing/2014/main" id="{826C9DCE-26F2-7386-42E0-89E0036CAEFE}"/>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2466289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624A-8F2A-FEEC-A727-A510963C3195}"/>
              </a:ext>
            </a:extLst>
          </p:cNvPr>
          <p:cNvSpPr>
            <a:spLocks noGrp="1"/>
          </p:cNvSpPr>
          <p:nvPr>
            <p:ph type="title"/>
          </p:nvPr>
        </p:nvSpPr>
        <p:spPr/>
        <p:txBody>
          <a:bodyPr/>
          <a:lstStyle/>
          <a:p>
            <a:r>
              <a:rPr lang="en-CA" dirty="0"/>
              <a:t>Comparison to Other World Power Prices</a:t>
            </a:r>
          </a:p>
        </p:txBody>
      </p:sp>
      <p:pic>
        <p:nvPicPr>
          <p:cNvPr id="7" name="Picture 6">
            <a:extLst>
              <a:ext uri="{FF2B5EF4-FFF2-40B4-BE49-F238E27FC236}">
                <a16:creationId xmlns:a16="http://schemas.microsoft.com/office/drawing/2014/main" id="{83A78E01-D3DF-8E2F-926D-46E135969746}"/>
              </a:ext>
            </a:extLst>
          </p:cNvPr>
          <p:cNvPicPr>
            <a:picLocks noChangeAspect="1"/>
          </p:cNvPicPr>
          <p:nvPr/>
        </p:nvPicPr>
        <p:blipFill>
          <a:blip r:embed="rId2"/>
          <a:stretch>
            <a:fillRect/>
          </a:stretch>
        </p:blipFill>
        <p:spPr>
          <a:xfrm>
            <a:off x="3400049" y="1345608"/>
            <a:ext cx="5051493" cy="5051493"/>
          </a:xfrm>
          <a:prstGeom prst="rect">
            <a:avLst/>
          </a:prstGeom>
        </p:spPr>
      </p:pic>
      <p:sp>
        <p:nvSpPr>
          <p:cNvPr id="8" name="TextBox 7">
            <a:extLst>
              <a:ext uri="{FF2B5EF4-FFF2-40B4-BE49-F238E27FC236}">
                <a16:creationId xmlns:a16="http://schemas.microsoft.com/office/drawing/2014/main" id="{28690A10-B8E4-6FC2-397D-EAD9E28A7CF4}"/>
              </a:ext>
            </a:extLst>
          </p:cNvPr>
          <p:cNvSpPr txBox="1"/>
          <p:nvPr/>
        </p:nvSpPr>
        <p:spPr>
          <a:xfrm>
            <a:off x="1882067" y="6492875"/>
            <a:ext cx="7608163" cy="246221"/>
          </a:xfrm>
          <a:prstGeom prst="rect">
            <a:avLst/>
          </a:prstGeom>
          <a:noFill/>
        </p:spPr>
        <p:txBody>
          <a:bodyPr wrap="square" rtlCol="0">
            <a:spAutoFit/>
          </a:bodyPr>
          <a:lstStyle/>
          <a:p>
            <a:pPr algn="ctr"/>
            <a:r>
              <a:rPr lang="en-CA" sz="1000" dirty="0"/>
              <a:t>Source: https://worldpopulationreview.com/country-rankings/cost-of-electricity-by-country</a:t>
            </a:r>
          </a:p>
        </p:txBody>
      </p:sp>
    </p:spTree>
    <p:extLst>
      <p:ext uri="{BB962C8B-B14F-4D97-AF65-F5344CB8AC3E}">
        <p14:creationId xmlns:p14="http://schemas.microsoft.com/office/powerpoint/2010/main" val="112918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205C6-F417-E62C-13A1-390EC572B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9FA18-8384-29D1-667F-9989E01B80DD}"/>
              </a:ext>
            </a:extLst>
          </p:cNvPr>
          <p:cNvSpPr>
            <a:spLocks noGrp="1"/>
          </p:cNvSpPr>
          <p:nvPr>
            <p:ph type="title"/>
          </p:nvPr>
        </p:nvSpPr>
        <p:spPr/>
        <p:txBody>
          <a:bodyPr/>
          <a:lstStyle/>
          <a:p>
            <a:r>
              <a:rPr lang="en-CA" dirty="0"/>
              <a:t>Conclusions</a:t>
            </a:r>
          </a:p>
        </p:txBody>
      </p:sp>
      <p:sp>
        <p:nvSpPr>
          <p:cNvPr id="3" name="Content Placeholder 2">
            <a:extLst>
              <a:ext uri="{FF2B5EF4-FFF2-40B4-BE49-F238E27FC236}">
                <a16:creationId xmlns:a16="http://schemas.microsoft.com/office/drawing/2014/main" id="{448AD994-B6A0-BF61-B350-34B0E5B8105D}"/>
              </a:ext>
            </a:extLst>
          </p:cNvPr>
          <p:cNvSpPr>
            <a:spLocks noGrp="1"/>
          </p:cNvSpPr>
          <p:nvPr>
            <p:ph idx="1"/>
          </p:nvPr>
        </p:nvSpPr>
        <p:spPr/>
        <p:txBody>
          <a:bodyPr>
            <a:normAutofit/>
          </a:bodyPr>
          <a:lstStyle/>
          <a:p>
            <a:r>
              <a:rPr lang="en-CA" dirty="0"/>
              <a:t>Alberta power prices ($/kWh) with today’s prices for wind, solar and batteries might be competitive with a few of the countries with the most expensive electricity in the world.  This would be x times more expensive than what we currently pay.</a:t>
            </a:r>
          </a:p>
          <a:p>
            <a:r>
              <a:rPr lang="en-CA" dirty="0"/>
              <a:t>There is a high level of uncertainty with these conclusions because of the caveats previously identified.</a:t>
            </a:r>
          </a:p>
        </p:txBody>
      </p:sp>
    </p:spTree>
    <p:extLst>
      <p:ext uri="{BB962C8B-B14F-4D97-AF65-F5344CB8AC3E}">
        <p14:creationId xmlns:p14="http://schemas.microsoft.com/office/powerpoint/2010/main" val="398701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7BCBA-9F44-F4CA-D1DD-1619E4A34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6904C-150A-C0B8-B44F-1B32B9361328}"/>
              </a:ext>
            </a:extLst>
          </p:cNvPr>
          <p:cNvSpPr>
            <a:spLocks noGrp="1"/>
          </p:cNvSpPr>
          <p:nvPr>
            <p:ph type="title"/>
          </p:nvPr>
        </p:nvSpPr>
        <p:spPr/>
        <p:txBody>
          <a:bodyPr/>
          <a:lstStyle/>
          <a:p>
            <a:r>
              <a:rPr lang="en-CA" dirty="0"/>
              <a:t>Next Steps</a:t>
            </a:r>
          </a:p>
        </p:txBody>
      </p:sp>
      <p:sp>
        <p:nvSpPr>
          <p:cNvPr id="3" name="Content Placeholder 2">
            <a:extLst>
              <a:ext uri="{FF2B5EF4-FFF2-40B4-BE49-F238E27FC236}">
                <a16:creationId xmlns:a16="http://schemas.microsoft.com/office/drawing/2014/main" id="{3953AAC2-163F-1E87-086F-6F7645EEE264}"/>
              </a:ext>
            </a:extLst>
          </p:cNvPr>
          <p:cNvSpPr>
            <a:spLocks noGrp="1"/>
          </p:cNvSpPr>
          <p:nvPr>
            <p:ph idx="1"/>
          </p:nvPr>
        </p:nvSpPr>
        <p:spPr/>
        <p:txBody>
          <a:bodyPr/>
          <a:lstStyle/>
          <a:p>
            <a:r>
              <a:rPr lang="en-CA" dirty="0"/>
              <a:t>Model changes?</a:t>
            </a:r>
          </a:p>
          <a:p>
            <a:pPr lvl="1"/>
            <a:r>
              <a:rPr lang="en-CA" dirty="0"/>
              <a:t>Gas +  CCS?</a:t>
            </a:r>
          </a:p>
          <a:p>
            <a:pPr lvl="1"/>
            <a:r>
              <a:rPr lang="en-CA" dirty="0"/>
              <a:t>Nuclear</a:t>
            </a:r>
          </a:p>
          <a:p>
            <a:pPr lvl="1"/>
            <a:r>
              <a:rPr lang="en-CA" dirty="0"/>
              <a:t>Larger interties to the U.S. with assumed solar in Arizona?</a:t>
            </a:r>
          </a:p>
          <a:p>
            <a:pPr lvl="1"/>
            <a:r>
              <a:rPr lang="en-CA" dirty="0"/>
              <a:t>Hydro changes?</a:t>
            </a:r>
          </a:p>
          <a:p>
            <a:pPr lvl="1"/>
            <a:r>
              <a:rPr lang="en-CA" dirty="0"/>
              <a:t>Demand management?</a:t>
            </a:r>
          </a:p>
          <a:p>
            <a:pPr lvl="1"/>
            <a:r>
              <a:rPr lang="en-CA" dirty="0"/>
              <a:t>Demand changes due to mass electrification</a:t>
            </a:r>
          </a:p>
          <a:p>
            <a:pPr lvl="2"/>
            <a:r>
              <a:rPr lang="en-CA" dirty="0"/>
              <a:t>EV uptake</a:t>
            </a:r>
          </a:p>
          <a:p>
            <a:pPr lvl="2"/>
            <a:r>
              <a:rPr lang="en-CA" dirty="0"/>
              <a:t>Electrification of heating	</a:t>
            </a:r>
          </a:p>
        </p:txBody>
      </p:sp>
    </p:spTree>
    <p:extLst>
      <p:ext uri="{BB962C8B-B14F-4D97-AF65-F5344CB8AC3E}">
        <p14:creationId xmlns:p14="http://schemas.microsoft.com/office/powerpoint/2010/main" val="20653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Agenda</a:t>
            </a:r>
          </a:p>
        </p:txBody>
      </p:sp>
      <p:sp>
        <p:nvSpPr>
          <p:cNvPr id="3" name="Content Placeholder 2">
            <a:extLst>
              <a:ext uri="{FF2B5EF4-FFF2-40B4-BE49-F238E27FC236}">
                <a16:creationId xmlns:a16="http://schemas.microsoft.com/office/drawing/2014/main" id="{B085D9A3-D557-BDB7-7DD2-E695B0972772}"/>
              </a:ext>
            </a:extLst>
          </p:cNvPr>
          <p:cNvSpPr>
            <a:spLocks noGrp="1"/>
          </p:cNvSpPr>
          <p:nvPr>
            <p:ph idx="1"/>
          </p:nvPr>
        </p:nvSpPr>
        <p:spPr/>
        <p:txBody>
          <a:bodyPr/>
          <a:lstStyle/>
          <a:p>
            <a:r>
              <a:rPr lang="en-CA" dirty="0"/>
              <a:t>Motivation</a:t>
            </a:r>
          </a:p>
          <a:p>
            <a:r>
              <a:rPr lang="en-CA" dirty="0"/>
              <a:t>Background</a:t>
            </a:r>
          </a:p>
          <a:p>
            <a:r>
              <a:rPr lang="en-CA" dirty="0"/>
              <a:t>Method</a:t>
            </a:r>
          </a:p>
          <a:p>
            <a:r>
              <a:rPr lang="en-CA" dirty="0"/>
              <a:t>Caveats</a:t>
            </a:r>
          </a:p>
          <a:p>
            <a:r>
              <a:rPr lang="en-CA" dirty="0"/>
              <a:t>Review of the model and play with some scenarios</a:t>
            </a:r>
          </a:p>
          <a:p>
            <a:pPr lvl="1"/>
            <a:r>
              <a:rPr lang="en-CA" dirty="0"/>
              <a:t>Capture ideas to explore later</a:t>
            </a:r>
          </a:p>
          <a:p>
            <a:r>
              <a:rPr lang="en-CA" dirty="0"/>
              <a:t>Conclusions</a:t>
            </a:r>
          </a:p>
          <a:p>
            <a:r>
              <a:rPr lang="en-CA" dirty="0"/>
              <a:t>Next Steps</a:t>
            </a:r>
          </a:p>
        </p:txBody>
      </p:sp>
    </p:spTree>
    <p:extLst>
      <p:ext uri="{BB962C8B-B14F-4D97-AF65-F5344CB8AC3E}">
        <p14:creationId xmlns:p14="http://schemas.microsoft.com/office/powerpoint/2010/main" val="270158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Motivation to Create the Model</a:t>
            </a:r>
          </a:p>
        </p:txBody>
      </p:sp>
      <p:sp>
        <p:nvSpPr>
          <p:cNvPr id="3" name="Content Placeholder 2">
            <a:extLst>
              <a:ext uri="{FF2B5EF4-FFF2-40B4-BE49-F238E27FC236}">
                <a16:creationId xmlns:a16="http://schemas.microsoft.com/office/drawing/2014/main" id="{B085D9A3-D557-BDB7-7DD2-E695B0972772}"/>
              </a:ext>
            </a:extLst>
          </p:cNvPr>
          <p:cNvSpPr>
            <a:spLocks noGrp="1"/>
          </p:cNvSpPr>
          <p:nvPr>
            <p:ph idx="1"/>
          </p:nvPr>
        </p:nvSpPr>
        <p:spPr/>
        <p:txBody>
          <a:bodyPr>
            <a:normAutofit/>
          </a:bodyPr>
          <a:lstStyle/>
          <a:p>
            <a:pPr marL="514350" indent="-514350">
              <a:buFont typeface="+mj-lt"/>
              <a:buAutoNum type="arabicPeriod"/>
            </a:pPr>
            <a:r>
              <a:rPr lang="en-CA" dirty="0"/>
              <a:t>Solar modules are cheap!!!  </a:t>
            </a:r>
          </a:p>
          <a:p>
            <a:pPr marL="514350" indent="-514350">
              <a:buFont typeface="+mj-lt"/>
              <a:buAutoNum type="arabicPeriod"/>
            </a:pPr>
            <a:r>
              <a:rPr lang="en-CA" dirty="0"/>
              <a:t>Solar potential in Alberta is high</a:t>
            </a:r>
          </a:p>
          <a:p>
            <a:pPr marL="514350" indent="-514350">
              <a:buFont typeface="+mj-lt"/>
              <a:buAutoNum type="arabicPeriod"/>
            </a:pPr>
            <a:r>
              <a:rPr lang="en-CA" dirty="0"/>
              <a:t>Battery prices are dropping</a:t>
            </a:r>
          </a:p>
          <a:p>
            <a:pPr marL="514350" indent="-514350">
              <a:buFont typeface="+mj-lt"/>
              <a:buAutoNum type="arabicPeriod"/>
            </a:pPr>
            <a:r>
              <a:rPr lang="en-CA" dirty="0"/>
              <a:t>Some pundits say solar + storage competes with traditional sources</a:t>
            </a:r>
          </a:p>
          <a:p>
            <a:pPr marL="0" indent="0">
              <a:buNone/>
            </a:pPr>
            <a:endParaRPr lang="en-CA" dirty="0"/>
          </a:p>
          <a:p>
            <a:pPr marL="0" indent="0">
              <a:buNone/>
            </a:pPr>
            <a:r>
              <a:rPr lang="en-CA" dirty="0"/>
              <a:t>So why isn’t Alberta </a:t>
            </a:r>
            <a:r>
              <a:rPr lang="en-CA"/>
              <a:t>deploying solar + battery </a:t>
            </a:r>
            <a:r>
              <a:rPr lang="en-CA" dirty="0"/>
              <a:t>storage at a much higher rate?</a:t>
            </a:r>
          </a:p>
          <a:p>
            <a:pPr marL="0" indent="0">
              <a:buNone/>
            </a:pPr>
            <a:r>
              <a:rPr lang="en-CA" dirty="0"/>
              <a:t>What is the optimum mix of solar, wind, storage and hydro, given various sets of assumptions?</a:t>
            </a:r>
          </a:p>
        </p:txBody>
      </p:sp>
    </p:spTree>
    <p:extLst>
      <p:ext uri="{BB962C8B-B14F-4D97-AF65-F5344CB8AC3E}">
        <p14:creationId xmlns:p14="http://schemas.microsoft.com/office/powerpoint/2010/main" val="412012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995E4A-7503-0501-D3B5-890C8495F5FA}"/>
              </a:ext>
            </a:extLst>
          </p:cNvPr>
          <p:cNvPicPr>
            <a:picLocks noChangeAspect="1"/>
          </p:cNvPicPr>
          <p:nvPr/>
        </p:nvPicPr>
        <p:blipFill>
          <a:blip r:embed="rId2"/>
          <a:stretch>
            <a:fillRect/>
          </a:stretch>
        </p:blipFill>
        <p:spPr>
          <a:xfrm>
            <a:off x="2268822" y="2148869"/>
            <a:ext cx="7792537" cy="4344006"/>
          </a:xfrm>
          <a:prstGeom prst="rect">
            <a:avLst/>
          </a:prstGeom>
        </p:spPr>
      </p:pic>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Solar modules are cheap!!!  </a:t>
            </a:r>
          </a:p>
        </p:txBody>
      </p:sp>
      <p:sp>
        <p:nvSpPr>
          <p:cNvPr id="3" name="Content Placeholder 2">
            <a:extLst>
              <a:ext uri="{FF2B5EF4-FFF2-40B4-BE49-F238E27FC236}">
                <a16:creationId xmlns:a16="http://schemas.microsoft.com/office/drawing/2014/main" id="{B085D9A3-D557-BDB7-7DD2-E695B0972772}"/>
              </a:ext>
            </a:extLst>
          </p:cNvPr>
          <p:cNvSpPr>
            <a:spLocks noGrp="1"/>
          </p:cNvSpPr>
          <p:nvPr>
            <p:ph idx="1"/>
          </p:nvPr>
        </p:nvSpPr>
        <p:spPr/>
        <p:txBody>
          <a:bodyPr/>
          <a:lstStyle/>
          <a:p>
            <a:r>
              <a:rPr lang="en-CA" dirty="0"/>
              <a:t>$0.94 USD/watt  in 2020 (Utility Scale, including installation)</a:t>
            </a:r>
          </a:p>
        </p:txBody>
      </p:sp>
      <p:sp>
        <p:nvSpPr>
          <p:cNvPr id="12" name="TextBox 11">
            <a:extLst>
              <a:ext uri="{FF2B5EF4-FFF2-40B4-BE49-F238E27FC236}">
                <a16:creationId xmlns:a16="http://schemas.microsoft.com/office/drawing/2014/main" id="{59F48EF2-E186-2D88-2F16-3540D9F67243}"/>
              </a:ext>
            </a:extLst>
          </p:cNvPr>
          <p:cNvSpPr txBox="1"/>
          <p:nvPr/>
        </p:nvSpPr>
        <p:spPr>
          <a:xfrm>
            <a:off x="2672179" y="6492875"/>
            <a:ext cx="8016536" cy="246221"/>
          </a:xfrm>
          <a:prstGeom prst="rect">
            <a:avLst/>
          </a:prstGeom>
          <a:noFill/>
        </p:spPr>
        <p:txBody>
          <a:bodyPr wrap="square" rtlCol="0">
            <a:spAutoFit/>
          </a:bodyPr>
          <a:lstStyle/>
          <a:p>
            <a:pPr algn="ctr"/>
            <a:r>
              <a:rPr lang="en-CA" sz="1000" dirty="0"/>
              <a:t>Amounts are in USD. Source: https://www.nrel.gov/news/program/2021/documenting-a-decade-of-cost-declines-for-pv-systems.html</a:t>
            </a:r>
          </a:p>
        </p:txBody>
      </p:sp>
    </p:spTree>
    <p:extLst>
      <p:ext uri="{BB962C8B-B14F-4D97-AF65-F5344CB8AC3E}">
        <p14:creationId xmlns:p14="http://schemas.microsoft.com/office/powerpoint/2010/main" val="373812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Solar modules are cheap!!!  </a:t>
            </a:r>
          </a:p>
        </p:txBody>
      </p:sp>
      <p:sp>
        <p:nvSpPr>
          <p:cNvPr id="3" name="Content Placeholder 2">
            <a:extLst>
              <a:ext uri="{FF2B5EF4-FFF2-40B4-BE49-F238E27FC236}">
                <a16:creationId xmlns:a16="http://schemas.microsoft.com/office/drawing/2014/main" id="{B085D9A3-D557-BDB7-7DD2-E695B0972772}"/>
              </a:ext>
            </a:extLst>
          </p:cNvPr>
          <p:cNvSpPr>
            <a:spLocks noGrp="1"/>
          </p:cNvSpPr>
          <p:nvPr>
            <p:ph idx="1"/>
          </p:nvPr>
        </p:nvSpPr>
        <p:spPr/>
        <p:txBody>
          <a:bodyPr/>
          <a:lstStyle/>
          <a:p>
            <a:pPr marL="0" indent="0">
              <a:buNone/>
            </a:pPr>
            <a:r>
              <a:rPr lang="en-CA" dirty="0"/>
              <a:t>$0.271 USD/watt  in 2020 (Residential PV)</a:t>
            </a:r>
          </a:p>
          <a:p>
            <a:pPr marL="0" indent="0">
              <a:buNone/>
            </a:pPr>
            <a:endParaRPr lang="en-CA" dirty="0"/>
          </a:p>
        </p:txBody>
      </p:sp>
      <p:pic>
        <p:nvPicPr>
          <p:cNvPr id="11" name="Picture 10">
            <a:extLst>
              <a:ext uri="{FF2B5EF4-FFF2-40B4-BE49-F238E27FC236}">
                <a16:creationId xmlns:a16="http://schemas.microsoft.com/office/drawing/2014/main" id="{6281B0FC-484B-440F-D665-4E7FFEBDD50C}"/>
              </a:ext>
            </a:extLst>
          </p:cNvPr>
          <p:cNvPicPr>
            <a:picLocks noChangeAspect="1"/>
          </p:cNvPicPr>
          <p:nvPr/>
        </p:nvPicPr>
        <p:blipFill>
          <a:blip r:embed="rId2"/>
          <a:stretch>
            <a:fillRect/>
          </a:stretch>
        </p:blipFill>
        <p:spPr>
          <a:xfrm>
            <a:off x="1623250" y="2256252"/>
            <a:ext cx="8945499" cy="4144425"/>
          </a:xfrm>
          <a:prstGeom prst="rect">
            <a:avLst/>
          </a:prstGeom>
        </p:spPr>
      </p:pic>
      <p:sp>
        <p:nvSpPr>
          <p:cNvPr id="12" name="TextBox 11">
            <a:extLst>
              <a:ext uri="{FF2B5EF4-FFF2-40B4-BE49-F238E27FC236}">
                <a16:creationId xmlns:a16="http://schemas.microsoft.com/office/drawing/2014/main" id="{59F48EF2-E186-2D88-2F16-3540D9F67243}"/>
              </a:ext>
            </a:extLst>
          </p:cNvPr>
          <p:cNvSpPr txBox="1"/>
          <p:nvPr/>
        </p:nvSpPr>
        <p:spPr>
          <a:xfrm>
            <a:off x="2672179" y="6492875"/>
            <a:ext cx="8016536" cy="246221"/>
          </a:xfrm>
          <a:prstGeom prst="rect">
            <a:avLst/>
          </a:prstGeom>
          <a:noFill/>
        </p:spPr>
        <p:txBody>
          <a:bodyPr wrap="square" rtlCol="0">
            <a:spAutoFit/>
          </a:bodyPr>
          <a:lstStyle/>
          <a:p>
            <a:pPr algn="ctr"/>
            <a:r>
              <a:rPr lang="en-CA" sz="1000" dirty="0"/>
              <a:t>Amounts are in USD. Source: </a:t>
            </a:r>
            <a:r>
              <a:rPr lang="en-CA" sz="1000" dirty="0">
                <a:hlinkClick r:id="rId3"/>
              </a:rPr>
              <a:t>https://www.nrel.gov/news/program/2021/documenting-a-decade-of-cost-declines-for-pv-systems.html</a:t>
            </a:r>
            <a:endParaRPr lang="en-CA" sz="1000" dirty="0"/>
          </a:p>
        </p:txBody>
      </p:sp>
    </p:spTree>
    <p:extLst>
      <p:ext uri="{BB962C8B-B14F-4D97-AF65-F5344CB8AC3E}">
        <p14:creationId xmlns:p14="http://schemas.microsoft.com/office/powerpoint/2010/main" val="304979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BA8C9B-C48A-DAE4-46B9-8967DC551A11}"/>
              </a:ext>
            </a:extLst>
          </p:cNvPr>
          <p:cNvPicPr>
            <a:picLocks noChangeAspect="1"/>
          </p:cNvPicPr>
          <p:nvPr/>
        </p:nvPicPr>
        <p:blipFill>
          <a:blip r:embed="rId2"/>
          <a:stretch>
            <a:fillRect/>
          </a:stretch>
        </p:blipFill>
        <p:spPr>
          <a:xfrm>
            <a:off x="5479166" y="1030841"/>
            <a:ext cx="5601482" cy="5563376"/>
          </a:xfrm>
          <a:prstGeom prst="rect">
            <a:avLst/>
          </a:prstGeom>
        </p:spPr>
      </p:pic>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Solar modules are cheap!!!  </a:t>
            </a:r>
            <a:br>
              <a:rPr lang="en-CA" dirty="0"/>
            </a:br>
            <a:endParaRPr lang="en-CA" dirty="0"/>
          </a:p>
        </p:txBody>
      </p:sp>
      <p:sp>
        <p:nvSpPr>
          <p:cNvPr id="3" name="Content Placeholder 2">
            <a:extLst>
              <a:ext uri="{FF2B5EF4-FFF2-40B4-BE49-F238E27FC236}">
                <a16:creationId xmlns:a16="http://schemas.microsoft.com/office/drawing/2014/main" id="{B085D9A3-D557-BDB7-7DD2-E695B0972772}"/>
              </a:ext>
            </a:extLst>
          </p:cNvPr>
          <p:cNvSpPr>
            <a:spLocks noGrp="1"/>
          </p:cNvSpPr>
          <p:nvPr>
            <p:ph idx="1"/>
          </p:nvPr>
        </p:nvSpPr>
        <p:spPr/>
        <p:txBody>
          <a:bodyPr/>
          <a:lstStyle/>
          <a:p>
            <a:r>
              <a:rPr lang="en-CA" dirty="0"/>
              <a:t>Or was it $1.50 USD/watt?  </a:t>
            </a:r>
          </a:p>
        </p:txBody>
      </p:sp>
      <p:sp>
        <p:nvSpPr>
          <p:cNvPr id="12" name="TextBox 11">
            <a:extLst>
              <a:ext uri="{FF2B5EF4-FFF2-40B4-BE49-F238E27FC236}">
                <a16:creationId xmlns:a16="http://schemas.microsoft.com/office/drawing/2014/main" id="{59F48EF2-E186-2D88-2F16-3540D9F67243}"/>
              </a:ext>
            </a:extLst>
          </p:cNvPr>
          <p:cNvSpPr txBox="1"/>
          <p:nvPr/>
        </p:nvSpPr>
        <p:spPr>
          <a:xfrm>
            <a:off x="4323426" y="6492875"/>
            <a:ext cx="8016536" cy="246221"/>
          </a:xfrm>
          <a:prstGeom prst="rect">
            <a:avLst/>
          </a:prstGeom>
          <a:noFill/>
        </p:spPr>
        <p:txBody>
          <a:bodyPr wrap="square" rtlCol="0">
            <a:spAutoFit/>
          </a:bodyPr>
          <a:lstStyle/>
          <a:p>
            <a:pPr algn="ctr"/>
            <a:r>
              <a:rPr lang="en-CA" sz="1000" dirty="0"/>
              <a:t>Amounts are in USD. Source: https://atb.nrel.gov/electricity/2024/utility-scale_pv</a:t>
            </a:r>
          </a:p>
        </p:txBody>
      </p:sp>
    </p:spTree>
    <p:extLst>
      <p:ext uri="{BB962C8B-B14F-4D97-AF65-F5344CB8AC3E}">
        <p14:creationId xmlns:p14="http://schemas.microsoft.com/office/powerpoint/2010/main" val="220156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Alberta Annual Photovoltaic Potential</a:t>
            </a:r>
            <a:br>
              <a:rPr lang="en-CA" dirty="0"/>
            </a:br>
            <a:endParaRPr lang="en-CA" dirty="0"/>
          </a:p>
        </p:txBody>
      </p:sp>
      <p:pic>
        <p:nvPicPr>
          <p:cNvPr id="5" name="Picture 4">
            <a:extLst>
              <a:ext uri="{FF2B5EF4-FFF2-40B4-BE49-F238E27FC236}">
                <a16:creationId xmlns:a16="http://schemas.microsoft.com/office/drawing/2014/main" id="{97D2481F-39FC-D09A-31CE-992A2DD0C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328" y="1027906"/>
            <a:ext cx="7377344" cy="5700674"/>
          </a:xfrm>
          <a:prstGeom prst="rect">
            <a:avLst/>
          </a:prstGeom>
        </p:spPr>
      </p:pic>
    </p:spTree>
    <p:extLst>
      <p:ext uri="{BB962C8B-B14F-4D97-AF65-F5344CB8AC3E}">
        <p14:creationId xmlns:p14="http://schemas.microsoft.com/office/powerpoint/2010/main" val="32699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9F48EF2-E186-2D88-2F16-3540D9F67243}"/>
              </a:ext>
            </a:extLst>
          </p:cNvPr>
          <p:cNvSpPr txBox="1"/>
          <p:nvPr/>
        </p:nvSpPr>
        <p:spPr>
          <a:xfrm>
            <a:off x="1968890" y="6542530"/>
            <a:ext cx="8016536" cy="246221"/>
          </a:xfrm>
          <a:prstGeom prst="rect">
            <a:avLst/>
          </a:prstGeom>
          <a:noFill/>
        </p:spPr>
        <p:txBody>
          <a:bodyPr wrap="square" rtlCol="0">
            <a:spAutoFit/>
          </a:bodyPr>
          <a:lstStyle/>
          <a:p>
            <a:pPr algn="ctr"/>
            <a:r>
              <a:rPr lang="en-CA" sz="1000" dirty="0"/>
              <a:t>Amounts are in USD. Source: https://atb.nrel.gov/electricity/2024/land-based_wind</a:t>
            </a:r>
          </a:p>
        </p:txBody>
      </p:sp>
      <p:pic>
        <p:nvPicPr>
          <p:cNvPr id="5" name="Picture 4">
            <a:extLst>
              <a:ext uri="{FF2B5EF4-FFF2-40B4-BE49-F238E27FC236}">
                <a16:creationId xmlns:a16="http://schemas.microsoft.com/office/drawing/2014/main" id="{F398ED37-FF12-1148-128C-AAE728F4D6F6}"/>
              </a:ext>
            </a:extLst>
          </p:cNvPr>
          <p:cNvPicPr>
            <a:picLocks noChangeAspect="1"/>
          </p:cNvPicPr>
          <p:nvPr/>
        </p:nvPicPr>
        <p:blipFill>
          <a:blip r:embed="rId3"/>
          <a:stretch>
            <a:fillRect/>
          </a:stretch>
        </p:blipFill>
        <p:spPr>
          <a:xfrm>
            <a:off x="1020460" y="69249"/>
            <a:ext cx="10151079" cy="6404926"/>
          </a:xfrm>
          <a:prstGeom prst="rect">
            <a:avLst/>
          </a:prstGeom>
        </p:spPr>
      </p:pic>
      <p:sp>
        <p:nvSpPr>
          <p:cNvPr id="11" name="Title 1">
            <a:extLst>
              <a:ext uri="{FF2B5EF4-FFF2-40B4-BE49-F238E27FC236}">
                <a16:creationId xmlns:a16="http://schemas.microsoft.com/office/drawing/2014/main" id="{73CB60CE-9909-324D-F33E-69F37682E21A}"/>
              </a:ext>
            </a:extLst>
          </p:cNvPr>
          <p:cNvSpPr>
            <a:spLocks noGrp="1"/>
          </p:cNvSpPr>
          <p:nvPr>
            <p:ph type="title"/>
          </p:nvPr>
        </p:nvSpPr>
        <p:spPr>
          <a:xfrm>
            <a:off x="1198485" y="1"/>
            <a:ext cx="10519301" cy="585926"/>
          </a:xfrm>
          <a:solidFill>
            <a:schemeClr val="bg1"/>
          </a:solidFill>
        </p:spPr>
        <p:txBody>
          <a:bodyPr>
            <a:normAutofit fontScale="90000"/>
          </a:bodyPr>
          <a:lstStyle/>
          <a:p>
            <a:r>
              <a:rPr lang="en-CA" dirty="0"/>
              <a:t>Land-Based Wind (USD)</a:t>
            </a:r>
          </a:p>
        </p:txBody>
      </p:sp>
    </p:spTree>
    <p:extLst>
      <p:ext uri="{BB962C8B-B14F-4D97-AF65-F5344CB8AC3E}">
        <p14:creationId xmlns:p14="http://schemas.microsoft.com/office/powerpoint/2010/main" val="423255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9F48EF2-E186-2D88-2F16-3540D9F67243}"/>
              </a:ext>
            </a:extLst>
          </p:cNvPr>
          <p:cNvSpPr txBox="1"/>
          <p:nvPr/>
        </p:nvSpPr>
        <p:spPr>
          <a:xfrm>
            <a:off x="1968890" y="6542530"/>
            <a:ext cx="8016536" cy="246221"/>
          </a:xfrm>
          <a:prstGeom prst="rect">
            <a:avLst/>
          </a:prstGeom>
          <a:noFill/>
        </p:spPr>
        <p:txBody>
          <a:bodyPr wrap="square" rtlCol="0">
            <a:spAutoFit/>
          </a:bodyPr>
          <a:lstStyle/>
          <a:p>
            <a:pPr algn="ctr"/>
            <a:r>
              <a:rPr lang="en-CA" sz="1000" dirty="0"/>
              <a:t>Amounts are in USD. Source: https://atb.nrel.gov/electricity/2024/land-based_wind</a:t>
            </a:r>
          </a:p>
        </p:txBody>
      </p:sp>
      <p:pic>
        <p:nvPicPr>
          <p:cNvPr id="3" name="Picture 2">
            <a:extLst>
              <a:ext uri="{FF2B5EF4-FFF2-40B4-BE49-F238E27FC236}">
                <a16:creationId xmlns:a16="http://schemas.microsoft.com/office/drawing/2014/main" id="{E350BAB1-36E1-76A2-7EEC-4A75E43B1631}"/>
              </a:ext>
            </a:extLst>
          </p:cNvPr>
          <p:cNvPicPr>
            <a:picLocks noChangeAspect="1"/>
          </p:cNvPicPr>
          <p:nvPr/>
        </p:nvPicPr>
        <p:blipFill>
          <a:blip r:embed="rId3"/>
          <a:stretch>
            <a:fillRect/>
          </a:stretch>
        </p:blipFill>
        <p:spPr>
          <a:xfrm>
            <a:off x="2563636" y="745962"/>
            <a:ext cx="6296280" cy="6112037"/>
          </a:xfrm>
          <a:prstGeom prst="rect">
            <a:avLst/>
          </a:prstGeom>
        </p:spPr>
      </p:pic>
      <p:sp>
        <p:nvSpPr>
          <p:cNvPr id="4" name="Title 1">
            <a:extLst>
              <a:ext uri="{FF2B5EF4-FFF2-40B4-BE49-F238E27FC236}">
                <a16:creationId xmlns:a16="http://schemas.microsoft.com/office/drawing/2014/main" id="{C2FA6A3D-8D27-D677-BFD4-B26023AE1B15}"/>
              </a:ext>
            </a:extLst>
          </p:cNvPr>
          <p:cNvSpPr>
            <a:spLocks noGrp="1"/>
          </p:cNvSpPr>
          <p:nvPr>
            <p:ph type="title"/>
          </p:nvPr>
        </p:nvSpPr>
        <p:spPr>
          <a:xfrm>
            <a:off x="2563636" y="69249"/>
            <a:ext cx="10519301" cy="585926"/>
          </a:xfrm>
          <a:solidFill>
            <a:schemeClr val="bg1"/>
          </a:solidFill>
        </p:spPr>
        <p:txBody>
          <a:bodyPr>
            <a:normAutofit fontScale="90000"/>
          </a:bodyPr>
          <a:lstStyle/>
          <a:p>
            <a:r>
              <a:rPr lang="en-CA" dirty="0"/>
              <a:t>Wind Regional Cost Variations</a:t>
            </a:r>
          </a:p>
        </p:txBody>
      </p:sp>
      <p:sp>
        <p:nvSpPr>
          <p:cNvPr id="6" name="TextBox 5">
            <a:extLst>
              <a:ext uri="{FF2B5EF4-FFF2-40B4-BE49-F238E27FC236}">
                <a16:creationId xmlns:a16="http://schemas.microsoft.com/office/drawing/2014/main" id="{DAC7082F-EA02-3E38-2FDE-2511A1404981}"/>
              </a:ext>
            </a:extLst>
          </p:cNvPr>
          <p:cNvSpPr txBox="1"/>
          <p:nvPr/>
        </p:nvSpPr>
        <p:spPr>
          <a:xfrm>
            <a:off x="9454662" y="6220910"/>
            <a:ext cx="2370338" cy="461665"/>
          </a:xfrm>
          <a:prstGeom prst="rect">
            <a:avLst/>
          </a:prstGeom>
          <a:noFill/>
        </p:spPr>
        <p:txBody>
          <a:bodyPr wrap="square" rtlCol="0">
            <a:spAutoFit/>
          </a:bodyPr>
          <a:lstStyle/>
          <a:p>
            <a:r>
              <a:rPr lang="en-CA" sz="800" dirty="0"/>
              <a:t>Source: https://cleanenergycanada.org/wp-content/uploads/2023/01/RenewableCostForecasts_CleanEnergyCanada_Dunsky_2023_SlideDeck.pdf</a:t>
            </a:r>
          </a:p>
        </p:txBody>
      </p:sp>
    </p:spTree>
    <p:extLst>
      <p:ext uri="{BB962C8B-B14F-4D97-AF65-F5344CB8AC3E}">
        <p14:creationId xmlns:p14="http://schemas.microsoft.com/office/powerpoint/2010/main" val="1755180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3950</TotalTime>
  <Words>746</Words>
  <Application>Microsoft Office PowerPoint</Application>
  <PresentationFormat>Widescreen</PresentationFormat>
  <Paragraphs>86</Paragraphs>
  <Slides>19</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Alberta  Super Simple Grid Mix Simulator</vt:lpstr>
      <vt:lpstr>Agenda</vt:lpstr>
      <vt:lpstr>Motivation to Create the Model</vt:lpstr>
      <vt:lpstr>Solar modules are cheap!!!  </vt:lpstr>
      <vt:lpstr>Solar modules are cheap!!!  </vt:lpstr>
      <vt:lpstr>Solar modules are cheap!!!   </vt:lpstr>
      <vt:lpstr>Alberta Annual Photovoltaic Potential </vt:lpstr>
      <vt:lpstr>Land-Based Wind (USD)</vt:lpstr>
      <vt:lpstr>Wind Regional Cost Variations</vt:lpstr>
      <vt:lpstr>Alberta Wind Potential</vt:lpstr>
      <vt:lpstr>Lithium-ion battery pack price worldwide</vt:lpstr>
      <vt:lpstr>PowerPoint Presentation</vt:lpstr>
      <vt:lpstr>Lithium-ion battery price worldwide</vt:lpstr>
      <vt:lpstr>Method</vt:lpstr>
      <vt:lpstr>Caveats</vt:lpstr>
      <vt:lpstr>Model Demo</vt:lpstr>
      <vt:lpstr>Comparison to Other World Power Prices</vt:lpstr>
      <vt:lpstr>Conclusions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Lashmar</dc:creator>
  <cp:lastModifiedBy>Chris Lashmar</cp:lastModifiedBy>
  <cp:revision>18</cp:revision>
  <dcterms:created xsi:type="dcterms:W3CDTF">2024-08-17T21:58:45Z</dcterms:created>
  <dcterms:modified xsi:type="dcterms:W3CDTF">2024-10-27T23:24:49Z</dcterms:modified>
</cp:coreProperties>
</file>